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5" r:id="rId2"/>
    <p:sldId id="547" r:id="rId3"/>
    <p:sldId id="257" r:id="rId4"/>
    <p:sldId id="551" r:id="rId5"/>
    <p:sldId id="552" r:id="rId6"/>
    <p:sldId id="281" r:id="rId7"/>
    <p:sldId id="550" r:id="rId8"/>
    <p:sldId id="549" r:id="rId9"/>
    <p:sldId id="282" r:id="rId10"/>
    <p:sldId id="270" r:id="rId11"/>
    <p:sldId id="27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09B"/>
    <a:srgbClr val="1A8ECE"/>
    <a:srgbClr val="44C4AD"/>
    <a:srgbClr val="A1E1D6"/>
    <a:srgbClr val="FFE32E"/>
    <a:srgbClr val="854B9D"/>
    <a:srgbClr val="004E57"/>
    <a:srgbClr val="DAF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F48A92-CDCC-4467-BC91-17032A8CE5ED}" v="47" dt="2022-05-06T08:24:08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1" autoAdjust="0"/>
    <p:restoredTop sz="96289" autoAdjust="0"/>
  </p:normalViewPr>
  <p:slideViewPr>
    <p:cSldViewPr snapToGrid="0" snapToObjects="1">
      <p:cViewPr varScale="1">
        <p:scale>
          <a:sx n="78" d="100"/>
          <a:sy n="78" d="100"/>
        </p:scale>
        <p:origin x="180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tel og teks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C54CD4-5852-3C4C-A9B5-AB8FFC392370}"/>
              </a:ext>
            </a:extLst>
          </p:cNvPr>
          <p:cNvSpPr/>
          <p:nvPr userDrawn="1"/>
        </p:nvSpPr>
        <p:spPr>
          <a:xfrm>
            <a:off x="0" y="-1"/>
            <a:ext cx="12192000" cy="1815353"/>
          </a:xfrm>
          <a:prstGeom prst="rect">
            <a:avLst/>
          </a:prstGeom>
          <a:solidFill>
            <a:srgbClr val="1A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0E3D53-15DA-19B5-C2F2-B900FBFC7656}"/>
              </a:ext>
            </a:extLst>
          </p:cNvPr>
          <p:cNvSpPr txBox="1">
            <a:spLocks/>
          </p:cNvSpPr>
          <p:nvPr userDrawn="1"/>
        </p:nvSpPr>
        <p:spPr>
          <a:xfrm>
            <a:off x="962400" y="287383"/>
            <a:ext cx="9148251" cy="138466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rgbClr val="FEFEFE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kollasj 1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5">
            <a:extLst>
              <a:ext uri="{FF2B5EF4-FFF2-40B4-BE49-F238E27FC236}">
                <a16:creationId xmlns:a16="http://schemas.microsoft.com/office/drawing/2014/main" id="{D769EA67-3B9B-9F4E-A833-5A266EE9CF9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208889" y="3510844"/>
            <a:ext cx="5983111" cy="33528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ikonet for å legge til et bilde</a:t>
            </a:r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94043C6D-43F1-F54E-BA53-699C362A3C7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9256889" y="-22582"/>
            <a:ext cx="2935111" cy="3330225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ikonet for å legge til et bilde</a:t>
            </a:r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28B501D7-04F9-3443-9E3C-55057DE3C9A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070578" y="0"/>
            <a:ext cx="5994400" cy="3307643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ikonet for å legge til et bilde</a:t>
            </a:r>
          </a:p>
        </p:txBody>
      </p:sp>
      <p:sp>
        <p:nvSpPr>
          <p:cNvPr id="10" name="Plassholder for bilde 5">
            <a:extLst>
              <a:ext uri="{FF2B5EF4-FFF2-40B4-BE49-F238E27FC236}">
                <a16:creationId xmlns:a16="http://schemas.microsoft.com/office/drawing/2014/main" id="{17D82D91-91C5-CD48-8C11-54C88EC60008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0" y="-11291"/>
            <a:ext cx="2878665" cy="3307644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ikonet for å legge til et bilde</a:t>
            </a:r>
          </a:p>
        </p:txBody>
      </p:sp>
      <p:sp>
        <p:nvSpPr>
          <p:cNvPr id="11" name="Plassholder for bilde 5">
            <a:extLst>
              <a:ext uri="{FF2B5EF4-FFF2-40B4-BE49-F238E27FC236}">
                <a16:creationId xmlns:a16="http://schemas.microsoft.com/office/drawing/2014/main" id="{F8F4A2BF-4CA2-8F4F-8E23-8A4E0E0241CC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138309" y="3522130"/>
            <a:ext cx="2878665" cy="3352801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ikonet for å legge til et bilde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2CC61A-B773-BF40-8E69-0A403EC258EE}"/>
              </a:ext>
            </a:extLst>
          </p:cNvPr>
          <p:cNvSpPr/>
          <p:nvPr userDrawn="1"/>
        </p:nvSpPr>
        <p:spPr>
          <a:xfrm>
            <a:off x="0" y="3510844"/>
            <a:ext cx="2878665" cy="3347156"/>
          </a:xfrm>
          <a:prstGeom prst="rect">
            <a:avLst/>
          </a:prstGeom>
          <a:solidFill>
            <a:srgbClr val="A1E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85E5C8-4166-4042-B4E8-0D196E096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52" y="4246038"/>
            <a:ext cx="2403037" cy="2211205"/>
          </a:xfrm>
        </p:spPr>
        <p:txBody>
          <a:bodyPr anchor="t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740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kollasj 2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449103-43EE-BD47-9062-D28F790CC83D}"/>
              </a:ext>
            </a:extLst>
          </p:cNvPr>
          <p:cNvSpPr/>
          <p:nvPr userDrawn="1"/>
        </p:nvSpPr>
        <p:spPr>
          <a:xfrm>
            <a:off x="180625" y="0"/>
            <a:ext cx="5825065" cy="3347156"/>
          </a:xfrm>
          <a:prstGeom prst="rect">
            <a:avLst/>
          </a:prstGeom>
          <a:solidFill>
            <a:srgbClr val="A1E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F14009B-C98B-104F-8DDF-ECE9C026E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20" y="567975"/>
            <a:ext cx="4897880" cy="2211205"/>
          </a:xfrm>
        </p:spPr>
        <p:txBody>
          <a:bodyPr anchor="t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9" name="Plassholder for bilde 5">
            <a:extLst>
              <a:ext uri="{FF2B5EF4-FFF2-40B4-BE49-F238E27FC236}">
                <a16:creationId xmlns:a16="http://schemas.microsoft.com/office/drawing/2014/main" id="{55CF2F86-9E77-6E49-BB8F-7E0B586F24CC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13335" y="3522130"/>
            <a:ext cx="2878665" cy="3352801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ikonet for å legge til et bilde</a:t>
            </a:r>
          </a:p>
        </p:txBody>
      </p:sp>
      <p:sp>
        <p:nvSpPr>
          <p:cNvPr id="20" name="Plassholder for bilde 5">
            <a:extLst>
              <a:ext uri="{FF2B5EF4-FFF2-40B4-BE49-F238E27FC236}">
                <a16:creationId xmlns:a16="http://schemas.microsoft.com/office/drawing/2014/main" id="{8E246D29-F596-244D-8AA9-45B56B10AB2D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175024" y="3522130"/>
            <a:ext cx="2878665" cy="3352801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ikonet for å legge til et bilde</a:t>
            </a:r>
          </a:p>
        </p:txBody>
      </p:sp>
      <p:sp>
        <p:nvSpPr>
          <p:cNvPr id="21" name="Plassholder for bilde 5">
            <a:extLst>
              <a:ext uri="{FF2B5EF4-FFF2-40B4-BE49-F238E27FC236}">
                <a16:creationId xmlns:a16="http://schemas.microsoft.com/office/drawing/2014/main" id="{24F05088-93C7-C644-924C-955EB0008934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963926" y="2150530"/>
            <a:ext cx="4041764" cy="470747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ikonet for å legge til et bilde</a:t>
            </a:r>
          </a:p>
        </p:txBody>
      </p:sp>
      <p:sp>
        <p:nvSpPr>
          <p:cNvPr id="22" name="Plassholder for bilde 5">
            <a:extLst>
              <a:ext uri="{FF2B5EF4-FFF2-40B4-BE49-F238E27FC236}">
                <a16:creationId xmlns:a16="http://schemas.microsoft.com/office/drawing/2014/main" id="{0C92ED47-D68A-0549-AE04-6D59211EF95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175022" y="-26854"/>
            <a:ext cx="6016978" cy="3307643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122748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>
            <a:extLst>
              <a:ext uri="{FF2B5EF4-FFF2-40B4-BE49-F238E27FC236}">
                <a16:creationId xmlns:a16="http://schemas.microsoft.com/office/drawing/2014/main" id="{90065742-A938-B84D-88DB-3A81EA148811}"/>
              </a:ext>
            </a:extLst>
          </p:cNvPr>
          <p:cNvSpPr/>
          <p:nvPr userDrawn="1"/>
        </p:nvSpPr>
        <p:spPr>
          <a:xfrm rot="10800000">
            <a:off x="-12907" y="4186805"/>
            <a:ext cx="12240145" cy="2695908"/>
          </a:xfrm>
          <a:custGeom>
            <a:avLst/>
            <a:gdLst>
              <a:gd name="connsiteX0" fmla="*/ 0 w 9304638"/>
              <a:gd name="connsiteY0" fmla="*/ 0 h 3002692"/>
              <a:gd name="connsiteX1" fmla="*/ 9304638 w 9304638"/>
              <a:gd name="connsiteY1" fmla="*/ 0 h 3002692"/>
              <a:gd name="connsiteX2" fmla="*/ 9304638 w 9304638"/>
              <a:gd name="connsiteY2" fmla="*/ 3002692 h 3002692"/>
              <a:gd name="connsiteX3" fmla="*/ 0 w 9304638"/>
              <a:gd name="connsiteY3" fmla="*/ 3002692 h 3002692"/>
              <a:gd name="connsiteX4" fmla="*/ 0 w 9304638"/>
              <a:gd name="connsiteY4" fmla="*/ 0 h 3002692"/>
              <a:gd name="connsiteX0" fmla="*/ 12357 w 9316995"/>
              <a:gd name="connsiteY0" fmla="*/ 0 h 3496962"/>
              <a:gd name="connsiteX1" fmla="*/ 9316995 w 9316995"/>
              <a:gd name="connsiteY1" fmla="*/ 0 h 3496962"/>
              <a:gd name="connsiteX2" fmla="*/ 9316995 w 9316995"/>
              <a:gd name="connsiteY2" fmla="*/ 3002692 h 3496962"/>
              <a:gd name="connsiteX3" fmla="*/ 0 w 9316995"/>
              <a:gd name="connsiteY3" fmla="*/ 3496962 h 3496962"/>
              <a:gd name="connsiteX4" fmla="*/ 12357 w 9316995"/>
              <a:gd name="connsiteY4" fmla="*/ 0 h 3496962"/>
              <a:gd name="connsiteX0" fmla="*/ 12357 w 9316995"/>
              <a:gd name="connsiteY0" fmla="*/ 0 h 3496962"/>
              <a:gd name="connsiteX1" fmla="*/ 9307631 w 9316995"/>
              <a:gd name="connsiteY1" fmla="*/ 926757 h 3496962"/>
              <a:gd name="connsiteX2" fmla="*/ 9316995 w 9316995"/>
              <a:gd name="connsiteY2" fmla="*/ 3002692 h 3496962"/>
              <a:gd name="connsiteX3" fmla="*/ 0 w 9316995"/>
              <a:gd name="connsiteY3" fmla="*/ 3496962 h 3496962"/>
              <a:gd name="connsiteX4" fmla="*/ 12357 w 9316995"/>
              <a:gd name="connsiteY4" fmla="*/ 0 h 3496962"/>
              <a:gd name="connsiteX0" fmla="*/ 12357 w 9326774"/>
              <a:gd name="connsiteY0" fmla="*/ 0 h 3496962"/>
              <a:gd name="connsiteX1" fmla="*/ 9326359 w 9326774"/>
              <a:gd name="connsiteY1" fmla="*/ 815546 h 3496962"/>
              <a:gd name="connsiteX2" fmla="*/ 9316995 w 9326774"/>
              <a:gd name="connsiteY2" fmla="*/ 3002692 h 3496962"/>
              <a:gd name="connsiteX3" fmla="*/ 0 w 9326774"/>
              <a:gd name="connsiteY3" fmla="*/ 3496962 h 3496962"/>
              <a:gd name="connsiteX4" fmla="*/ 12357 w 9326774"/>
              <a:gd name="connsiteY4" fmla="*/ 0 h 3496962"/>
              <a:gd name="connsiteX0" fmla="*/ 0 w 9417419"/>
              <a:gd name="connsiteY0" fmla="*/ 234778 h 2681416"/>
              <a:gd name="connsiteX1" fmla="*/ 9417004 w 9417419"/>
              <a:gd name="connsiteY1" fmla="*/ 0 h 2681416"/>
              <a:gd name="connsiteX2" fmla="*/ 9407640 w 9417419"/>
              <a:gd name="connsiteY2" fmla="*/ 2187146 h 2681416"/>
              <a:gd name="connsiteX3" fmla="*/ 90645 w 9417419"/>
              <a:gd name="connsiteY3" fmla="*/ 2681416 h 2681416"/>
              <a:gd name="connsiteX4" fmla="*/ 0 w 9417419"/>
              <a:gd name="connsiteY4" fmla="*/ 234778 h 2681416"/>
              <a:gd name="connsiteX0" fmla="*/ 68540 w 9326774"/>
              <a:gd name="connsiteY0" fmla="*/ 0 h 2706130"/>
              <a:gd name="connsiteX1" fmla="*/ 9326359 w 9326774"/>
              <a:gd name="connsiteY1" fmla="*/ 24714 h 2706130"/>
              <a:gd name="connsiteX2" fmla="*/ 9316995 w 9326774"/>
              <a:gd name="connsiteY2" fmla="*/ 2211860 h 2706130"/>
              <a:gd name="connsiteX3" fmla="*/ 0 w 9326774"/>
              <a:gd name="connsiteY3" fmla="*/ 2706130 h 2706130"/>
              <a:gd name="connsiteX4" fmla="*/ 68540 w 9326774"/>
              <a:gd name="connsiteY4" fmla="*/ 0 h 2706130"/>
              <a:gd name="connsiteX0" fmla="*/ 68540 w 9326774"/>
              <a:gd name="connsiteY0" fmla="*/ 12356 h 2718486"/>
              <a:gd name="connsiteX1" fmla="*/ 9326359 w 9326774"/>
              <a:gd name="connsiteY1" fmla="*/ 0 h 2718486"/>
              <a:gd name="connsiteX2" fmla="*/ 9316995 w 9326774"/>
              <a:gd name="connsiteY2" fmla="*/ 2224216 h 2718486"/>
              <a:gd name="connsiteX3" fmla="*/ 0 w 9326774"/>
              <a:gd name="connsiteY3" fmla="*/ 2718486 h 2718486"/>
              <a:gd name="connsiteX4" fmla="*/ 68540 w 9326774"/>
              <a:gd name="connsiteY4" fmla="*/ 12356 h 2718486"/>
              <a:gd name="connsiteX0" fmla="*/ 17213 w 9275447"/>
              <a:gd name="connsiteY0" fmla="*/ 12356 h 2695908"/>
              <a:gd name="connsiteX1" fmla="*/ 9275032 w 9275447"/>
              <a:gd name="connsiteY1" fmla="*/ 0 h 2695908"/>
              <a:gd name="connsiteX2" fmla="*/ 9265668 w 9275447"/>
              <a:gd name="connsiteY2" fmla="*/ 2224216 h 2695908"/>
              <a:gd name="connsiteX3" fmla="*/ 0 w 9275447"/>
              <a:gd name="connsiteY3" fmla="*/ 2695908 h 2695908"/>
              <a:gd name="connsiteX4" fmla="*/ 17213 w 9275447"/>
              <a:gd name="connsiteY4" fmla="*/ 12356 h 269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447" h="2695908">
                <a:moveTo>
                  <a:pt x="17213" y="12356"/>
                </a:moveTo>
                <a:lnTo>
                  <a:pt x="9275032" y="0"/>
                </a:lnTo>
                <a:cubicBezTo>
                  <a:pt x="9278153" y="691978"/>
                  <a:pt x="9262547" y="1532238"/>
                  <a:pt x="9265668" y="2224216"/>
                </a:cubicBezTo>
                <a:lnTo>
                  <a:pt x="0" y="2695908"/>
                </a:lnTo>
                <a:lnTo>
                  <a:pt x="17213" y="123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5055822"/>
            <a:ext cx="10571998" cy="813637"/>
          </a:xfrm>
          <a:effectLst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0987D7F-FBCC-9647-B0AE-68452086B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941112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34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560320"/>
            <a:ext cx="4852988" cy="3300729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9AED7E17-D33E-4449-BBA4-03633A665D7B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644596" y="0"/>
            <a:ext cx="5547404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i sirkel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905390-3CC7-7443-807E-7E3184A27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09618"/>
            <a:ext cx="5194583" cy="363876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Plassholder for bilde 5">
            <a:extLst>
              <a:ext uri="{FF2B5EF4-FFF2-40B4-BE49-F238E27FC236}">
                <a16:creationId xmlns:a16="http://schemas.microsoft.com/office/drawing/2014/main" id="{12D9C2CE-75D9-9345-9E2A-4947CEAC6E75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258521" y="896704"/>
            <a:ext cx="5064593" cy="5064593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944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 sirkel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D5CB4BF3-B4FC-E546-96B6-58DE564074A8}"/>
              </a:ext>
            </a:extLst>
          </p:cNvPr>
          <p:cNvSpPr/>
          <p:nvPr userDrawn="1"/>
        </p:nvSpPr>
        <p:spPr>
          <a:xfrm>
            <a:off x="594845" y="896703"/>
            <a:ext cx="5064594" cy="5064594"/>
          </a:xfrm>
          <a:prstGeom prst="ellipse">
            <a:avLst/>
          </a:prstGeom>
          <a:solidFill>
            <a:srgbClr val="1A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4C1967-322C-4345-814E-FFB35352A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152" y="2530928"/>
            <a:ext cx="4037378" cy="2014945"/>
          </a:xfrm>
        </p:spPr>
        <p:txBody>
          <a:bodyPr anchor="t"/>
          <a:lstStyle>
            <a:lvl1pPr algn="ctr">
              <a:defRPr sz="4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905390-3CC7-7443-807E-7E3184A27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09618"/>
            <a:ext cx="5194583" cy="363876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4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/sita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2067042"/>
            <a:ext cx="10572000" cy="2971051"/>
          </a:xfrm>
        </p:spPr>
        <p:txBody>
          <a:bodyPr/>
          <a:lstStyle>
            <a:lvl1pPr>
              <a:defRPr sz="5400" b="1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7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sirkler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FD09B126-B2F9-4849-AE22-6FE759FBC7CD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18119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C203FCC2-9D21-4C40-9828-5F74529089AB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206218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CB4BF3-B4FC-E546-96B6-58DE564074A8}"/>
              </a:ext>
            </a:extLst>
          </p:cNvPr>
          <p:cNvSpPr/>
          <p:nvPr userDrawn="1"/>
        </p:nvSpPr>
        <p:spPr>
          <a:xfrm>
            <a:off x="830020" y="1829345"/>
            <a:ext cx="3147582" cy="3147582"/>
          </a:xfrm>
          <a:prstGeom prst="ellipse">
            <a:avLst/>
          </a:prstGeom>
          <a:solidFill>
            <a:srgbClr val="1A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4C1967-322C-4345-814E-FFB35352A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136" y="3083283"/>
            <a:ext cx="2649891" cy="691434"/>
          </a:xfrm>
        </p:spPr>
        <p:txBody>
          <a:bodyPr anchor="t"/>
          <a:lstStyle>
            <a:lvl1pPr algn="ctr">
              <a:defRPr sz="2000" b="1" i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kort tek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5">
            <a:extLst>
              <a:ext uri="{FF2B5EF4-FFF2-40B4-BE49-F238E27FC236}">
                <a16:creationId xmlns:a16="http://schemas.microsoft.com/office/drawing/2014/main" id="{57BEAF01-A8FB-8149-8385-D05BB34F3A3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6869482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4C4CB-C979-2644-8B23-82C89CB5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0" y="2361608"/>
            <a:ext cx="4620986" cy="1385555"/>
          </a:xfrm>
          <a:effectLst/>
        </p:spPr>
        <p:txBody>
          <a:bodyPr anchor="t"/>
          <a:lstStyle>
            <a:lvl1pPr>
              <a:defRPr>
                <a:solidFill>
                  <a:srgbClr val="1A8ECE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82BCA14-BCAF-9242-9135-4AF2C75CC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900" y="3853542"/>
            <a:ext cx="3547533" cy="2039257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rgbClr val="1A8ECE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87F6B2F8-CCB5-7642-BB43-515A02BACF94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Autofit/>
          </a:bodyPr>
          <a:lstStyle>
            <a:lvl1pPr algn="l"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5">
            <a:extLst>
              <a:ext uri="{FF2B5EF4-FFF2-40B4-BE49-F238E27FC236}">
                <a16:creationId xmlns:a16="http://schemas.microsoft.com/office/drawing/2014/main" id="{D769EA67-3B9B-9F4E-A833-5A266EE9CF9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5894173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49347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77" r:id="rId3"/>
    <p:sldLayoutId id="2147483678" r:id="rId4"/>
    <p:sldLayoutId id="2147483668" r:id="rId5"/>
    <p:sldLayoutId id="2147483655" r:id="rId6"/>
    <p:sldLayoutId id="2147483661" r:id="rId7"/>
    <p:sldLayoutId id="2147483657" r:id="rId8"/>
    <p:sldLayoutId id="2147483667" r:id="rId9"/>
    <p:sldLayoutId id="2147483669" r:id="rId10"/>
    <p:sldLayoutId id="2147483676" r:id="rId11"/>
    <p:sldLayoutId id="2147483734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rgbClr val="FEFEFE"/>
          </a:solidFill>
          <a:latin typeface="+mj-lt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rgbClr val="44C4AD"/>
        </a:buClr>
        <a:buFont typeface="Wingdings 2" charset="2"/>
        <a:buChar char="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44C4AD"/>
        </a:buClr>
        <a:buFont typeface="Wingdings 2" charset="2"/>
        <a:buChar char="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44C4AD"/>
        </a:buClr>
        <a:buFont typeface="Wingdings 2" charset="2"/>
        <a:buChar char="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44C4AD"/>
        </a:buClr>
        <a:buFont typeface="Wingdings 2" charset="2"/>
        <a:buChar char=""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44C4AD"/>
        </a:buClr>
        <a:buFont typeface="Wingdings 2" charset="2"/>
        <a:buChar char=""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s://kulturtanken.fotoware.cloud/fotoweb/archives/5010-DKS-illustrasjonsbilder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823402-F85A-DC4F-9649-965E43B4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926226"/>
            <a:ext cx="10571998" cy="813637"/>
          </a:xfrm>
        </p:spPr>
        <p:txBody>
          <a:bodyPr/>
          <a:lstStyle/>
          <a:p>
            <a:r>
              <a:rPr lang="nb-NO" sz="4800" b="1" dirty="0">
                <a:solidFill>
                  <a:srgbClr val="1A8ECE"/>
                </a:solidFill>
                <a:latin typeface="+mj-lt"/>
              </a:rPr>
              <a:t>PPT-MAL FOR DKS</a:t>
            </a:r>
            <a:endParaRPr lang="en-SE" sz="4800" b="1" dirty="0">
              <a:solidFill>
                <a:srgbClr val="1A8ECE"/>
              </a:solidFill>
              <a:latin typeface="+mj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23293CC-F0FE-9F4F-910D-4861D0204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712725"/>
            <a:ext cx="8385954" cy="813636"/>
          </a:xfrm>
        </p:spPr>
        <p:txBody>
          <a:bodyPr>
            <a:normAutofit/>
          </a:bodyPr>
          <a:lstStyle/>
          <a:p>
            <a:r>
              <a:rPr lang="en-SE" dirty="0">
                <a:latin typeface="+mn-lt"/>
                <a:cs typeface="Times New Roman" panose="02020603050405020304" pitchFamily="18" charset="0"/>
              </a:rPr>
              <a:t>Velkommen </a:t>
            </a:r>
            <a:r>
              <a:rPr lang="nb-NO" dirty="0">
                <a:latin typeface="+mn-lt"/>
                <a:cs typeface="Times New Roman" panose="02020603050405020304" pitchFamily="18" charset="0"/>
              </a:rPr>
              <a:t>til </a:t>
            </a:r>
            <a:r>
              <a:rPr lang="nb-NO" dirty="0" err="1">
                <a:latin typeface="+mn-lt"/>
                <a:cs typeface="Times New Roman" panose="02020603050405020304" pitchFamily="18" charset="0"/>
              </a:rPr>
              <a:t>Powerpoint</a:t>
            </a:r>
            <a:r>
              <a:rPr lang="nb-NO" dirty="0">
                <a:latin typeface="+mn-lt"/>
                <a:cs typeface="Times New Roman" panose="02020603050405020304" pitchFamily="18" charset="0"/>
              </a:rPr>
              <a:t>-malen for Den kulturelle skolesekken!  For å endre bakgrunnsbildet over, høyreklikk og velg «Formater bakgrunn», klikk så «Sett inn».</a:t>
            </a:r>
            <a:endParaRPr lang="en-SE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Oval 29">
            <a:extLst>
              <a:ext uri="{FF2B5EF4-FFF2-40B4-BE49-F238E27FC236}">
                <a16:creationId xmlns:a16="http://schemas.microsoft.com/office/drawing/2014/main" id="{0551AB30-6123-471D-BFB1-DDC7BF96F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36990" y="2773387"/>
            <a:ext cx="2917649" cy="2917649"/>
          </a:xfrm>
          <a:prstGeom prst="ellipse">
            <a:avLst/>
          </a:prstGeom>
          <a:noFill/>
          <a:ln w="762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9" name="Picture 31" descr="Logo for Den kulturelle skolesekken">
            <a:extLst>
              <a:ext uri="{FF2B5EF4-FFF2-40B4-BE49-F238E27FC236}">
                <a16:creationId xmlns:a16="http://schemas.microsoft.com/office/drawing/2014/main" id="{0E3FA5B8-C3AE-404C-B970-1832D52DC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706" y="-4088"/>
            <a:ext cx="3478683" cy="139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94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6056-E0FC-A144-9D55-6C1894D0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71" y="1043917"/>
            <a:ext cx="5353778" cy="1393984"/>
          </a:xfrm>
        </p:spPr>
        <p:txBody>
          <a:bodyPr>
            <a:normAutofit/>
          </a:bodyPr>
          <a:lstStyle/>
          <a:p>
            <a:r>
              <a:rPr lang="nb-NO" sz="4400" b="1" dirty="0">
                <a:latin typeface="+mj-lt"/>
              </a:rPr>
              <a:t>Organisering av DKS</a:t>
            </a:r>
            <a:endParaRPr lang="en-SE" sz="4400" dirty="0">
              <a:latin typeface="+mj-lt"/>
            </a:endParaRPr>
          </a:p>
        </p:txBody>
      </p:sp>
      <p:pic>
        <p:nvPicPr>
          <p:cNvPr id="6" name="Picture Placeholder 5" descr="Elever pusser på en liten trebåt under en kulturarv-produksjon">
            <a:extLst>
              <a:ext uri="{FF2B5EF4-FFF2-40B4-BE49-F238E27FC236}">
                <a16:creationId xmlns:a16="http://schemas.microsoft.com/office/drawing/2014/main" id="{207F2641-10D4-9B41-B2F6-A684D70F1F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20" r="22142"/>
          <a:stretch/>
        </p:blipFill>
        <p:spPr>
          <a:xfrm>
            <a:off x="6644596" y="0"/>
            <a:ext cx="5547404" cy="6858000"/>
          </a:xfrm>
        </p:spPr>
      </p:pic>
      <p:pic>
        <p:nvPicPr>
          <p:cNvPr id="12" name="Bilde 11" descr="Logoikon for Den kulturelle skolesekken">
            <a:extLst>
              <a:ext uri="{FF2B5EF4-FFF2-40B4-BE49-F238E27FC236}">
                <a16:creationId xmlns:a16="http://schemas.microsoft.com/office/drawing/2014/main" id="{9CEDB22B-01B9-4710-6999-BCE049D23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91" y="248949"/>
            <a:ext cx="755779" cy="75577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8DF1031-B12E-790C-4342-A9D1F0E95E57}"/>
              </a:ext>
            </a:extLst>
          </p:cNvPr>
          <p:cNvSpPr txBox="1">
            <a:spLocks/>
          </p:cNvSpPr>
          <p:nvPr/>
        </p:nvSpPr>
        <p:spPr>
          <a:xfrm>
            <a:off x="689970" y="2664823"/>
            <a:ext cx="5353779" cy="39442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800" b="0" i="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600" b="0" i="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400" b="0" i="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200" b="0" i="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200" b="0" i="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DKS er et samarbeid mellom Kulturdepartementet og Kunnskapsdepartementet, og alle landets fylkeskommuner og kommuner. </a:t>
            </a:r>
          </a:p>
          <a:p>
            <a:r>
              <a:rPr lang="nb-NO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Kulturtanken – Den kulturelle skolesekken Norge </a:t>
            </a:r>
            <a:r>
              <a:rPr lang="nb-NO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fikk i 2016 det nasjonale ansvaret for ordningen. </a:t>
            </a:r>
          </a:p>
          <a:p>
            <a:r>
              <a:rPr lang="nb-NO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DKS er altså et samarbeidsprosjekt mellom kultur- og opplæringssektoren på nasjonalt, regionalt og lokalt nivå, og omfatter alle skolene i Norge. </a:t>
            </a:r>
          </a:p>
          <a:p>
            <a:r>
              <a:rPr lang="nb-NO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Fylkeskommunen er ansvarlig for regional koordinering og programmering, men kommunene har også mulighet for å utvikle egne program lokalt.</a:t>
            </a:r>
          </a:p>
          <a:p>
            <a:endParaRPr lang="en-GB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90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Logoikon for Den kulturelle skolesekken">
            <a:extLst>
              <a:ext uri="{FF2B5EF4-FFF2-40B4-BE49-F238E27FC236}">
                <a16:creationId xmlns:a16="http://schemas.microsoft.com/office/drawing/2014/main" id="{05EDCEF9-022C-685E-E1F6-0143CC23B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9300" cy="68593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863907B-0B94-1545-9A53-7111F00F85F4}"/>
              </a:ext>
            </a:extLst>
          </p:cNvPr>
          <p:cNvSpPr txBox="1">
            <a:spLocks/>
          </p:cNvSpPr>
          <p:nvPr/>
        </p:nvSpPr>
        <p:spPr>
          <a:xfrm>
            <a:off x="7192625" y="4426229"/>
            <a:ext cx="4421222" cy="55422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FEFEF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 err="1">
                <a:solidFill>
                  <a:srgbClr val="1A8ECE"/>
                </a:solidFill>
                <a:latin typeface="+mn-lt"/>
              </a:rPr>
              <a:t>denkulturelleskolesekken.no</a:t>
            </a:r>
            <a:endParaRPr lang="en-US" sz="2000" dirty="0">
              <a:solidFill>
                <a:srgbClr val="1A8ECE"/>
              </a:solidFill>
              <a:latin typeface="+mn-lt"/>
            </a:endParaRP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AD80138E-4A0D-CD5D-FEFC-F057B7817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0" y="2361608"/>
            <a:ext cx="4620986" cy="2064621"/>
          </a:xfrm>
        </p:spPr>
        <p:txBody>
          <a:bodyPr/>
          <a:lstStyle/>
          <a:p>
            <a:r>
              <a:rPr lang="nb-NO" sz="6000" dirty="0"/>
              <a:t>TAKK FOR MEG!</a:t>
            </a:r>
          </a:p>
        </p:txBody>
      </p:sp>
    </p:spTree>
    <p:extLst>
      <p:ext uri="{BB962C8B-B14F-4D97-AF65-F5344CB8AC3E}">
        <p14:creationId xmlns:p14="http://schemas.microsoft.com/office/powerpoint/2010/main" val="4083703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CF6896F5-F7FA-002D-5A5B-C6E71B540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911985"/>
          </a:xfrm>
          <a:prstGeom prst="rect">
            <a:avLst/>
          </a:prstGeom>
          <a:solidFill>
            <a:srgbClr val="1A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885F8-E596-AA4C-AF93-FAE6BBD0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30" y="774502"/>
            <a:ext cx="10571998" cy="970450"/>
          </a:xfrm>
        </p:spPr>
        <p:txBody>
          <a:bodyPr/>
          <a:lstStyle/>
          <a:p>
            <a:r>
              <a:rPr lang="nb-NO" sz="4400" b="1" dirty="0">
                <a:latin typeface="+mj-lt"/>
              </a:rPr>
              <a:t>HVORDAN BRUKE MALEN</a:t>
            </a:r>
            <a:r>
              <a:rPr lang="en-SE" sz="4400" b="1" dirty="0">
                <a:latin typeface="+mj-lt"/>
              </a:rPr>
              <a:t>?</a:t>
            </a:r>
            <a:endParaRPr lang="en-SE" sz="440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13A1D-1C9E-D144-A0A7-01C1D4460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latin typeface="+mn-lt"/>
              <a:cs typeface="Times New Roman" panose="02020603050405020304" pitchFamily="18" charset="0"/>
            </a:endParaRPr>
          </a:p>
          <a:p>
            <a:r>
              <a:rPr lang="en-GB" b="1" dirty="0" err="1">
                <a:latin typeface="+mn-lt"/>
                <a:cs typeface="Times New Roman" panose="02020603050405020304" pitchFamily="18" charset="0"/>
              </a:rPr>
              <a:t>Sidemaler</a:t>
            </a:r>
            <a:endParaRPr lang="en-GB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AC912-8FCB-CF4C-9964-58D076835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1074002"/>
          </a:xfrm>
        </p:spPr>
        <p:txBody>
          <a:bodyPr>
            <a:noAutofit/>
          </a:bodyPr>
          <a:lstStyle/>
          <a:p>
            <a:r>
              <a:rPr lang="nb-NO" sz="1600" dirty="0">
                <a:latin typeface="+mn-lt"/>
                <a:cs typeface="Times New Roman" panose="02020603050405020304" pitchFamily="18" charset="0"/>
              </a:rPr>
              <a:t>I malen finner du ulike oppsett og forslag til generelle sider om DKS. De kan brukes </a:t>
            </a:r>
            <a:r>
              <a:rPr lang="nb-NO" sz="1600" noProof="1">
                <a:latin typeface="+mn-lt"/>
                <a:cs typeface="Times New Roman" panose="02020603050405020304" pitchFamily="18" charset="0"/>
              </a:rPr>
              <a:t>som</a:t>
            </a:r>
            <a:r>
              <a:rPr lang="nb-NO" sz="1600" dirty="0">
                <a:latin typeface="+mn-lt"/>
                <a:cs typeface="Times New Roman" panose="02020603050405020304" pitchFamily="18" charset="0"/>
              </a:rPr>
              <a:t> de er eller dupliseres og justeres etter behov.</a:t>
            </a:r>
          </a:p>
          <a:p>
            <a:r>
              <a:rPr lang="nb-NO" sz="1600" dirty="0">
                <a:latin typeface="+mn-lt"/>
                <a:cs typeface="Times New Roman" panose="02020603050405020304" pitchFamily="18" charset="0"/>
              </a:rPr>
              <a:t>Nasjonal DKS-logo kan byttes ut med lokal DKS-logo.</a:t>
            </a:r>
          </a:p>
          <a:p>
            <a:pPr marL="0" indent="0">
              <a:buNone/>
            </a:pPr>
            <a:endParaRPr lang="nb-NO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46F6F-19A5-D145-AD7B-282FFC6BE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b="1" dirty="0" err="1">
                <a:latin typeface="+mn-lt"/>
                <a:cs typeface="Times New Roman" panose="02020603050405020304" pitchFamily="18" charset="0"/>
              </a:rPr>
              <a:t>Bilder</a:t>
            </a:r>
            <a:endParaRPr lang="en-GB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EA1816-1EAD-484A-BA6D-A4F824756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843972"/>
          </a:xfrm>
        </p:spPr>
        <p:txBody>
          <a:bodyPr>
            <a:noAutofit/>
          </a:bodyPr>
          <a:lstStyle/>
          <a:p>
            <a:r>
              <a:rPr lang="nb-NO" sz="1600" dirty="0">
                <a:latin typeface="+mn-lt"/>
                <a:cs typeface="Times New Roman" panose="02020603050405020304" pitchFamily="18" charset="0"/>
              </a:rPr>
              <a:t>Bilder som fyller hele siden ligger som regel som bakgrunnsbilder. For å endre disse, høyreklikk på bildet og velg «Formater bakgrunn», og så «Sett inn».</a:t>
            </a:r>
            <a:endParaRPr lang="en-SE" sz="1600" dirty="0">
              <a:latin typeface="+mn-lt"/>
              <a:cs typeface="Times New Roman" panose="02020603050405020304" pitchFamily="18" charset="0"/>
            </a:endParaRPr>
          </a:p>
          <a:p>
            <a:r>
              <a:rPr lang="nb-NO" sz="1600" dirty="0">
                <a:latin typeface="+mn-lt"/>
                <a:cs typeface="Times New Roman" panose="02020603050405020304" pitchFamily="18" charset="0"/>
              </a:rPr>
              <a:t>For å endre bilder som ligger i en sirkel eller firkant, høyreklikk og velg «Endre bilde». Bildeutsnittet kan endres ved å dobbeltklikke på bildet, og velge «Beskjær» i Bildeformat-menyen.</a:t>
            </a:r>
          </a:p>
          <a:p>
            <a:r>
              <a:rPr lang="nb-NO" sz="1600" dirty="0">
                <a:latin typeface="+mn-lt"/>
                <a:cs typeface="Times New Roman" panose="02020603050405020304" pitchFamily="18" charset="0"/>
              </a:rPr>
              <a:t>Trenger du flere illustrasjonsbilder? Sjekk mappen </a:t>
            </a:r>
            <a:r>
              <a:rPr lang="nb-NO" sz="1600" dirty="0">
                <a:latin typeface="+mn-lt"/>
                <a:cs typeface="Times New Roman" panose="02020603050405020304" pitchFamily="18" charset="0"/>
                <a:hlinkClick r:id="rId2"/>
              </a:rPr>
              <a:t>DKS-illustrasjonsbilder</a:t>
            </a:r>
            <a:r>
              <a:rPr lang="nb-NO" sz="1600" dirty="0">
                <a:latin typeface="+mn-lt"/>
                <a:cs typeface="Times New Roman" panose="02020603050405020304" pitchFamily="18" charset="0"/>
              </a:rPr>
              <a:t> i </a:t>
            </a:r>
            <a:r>
              <a:rPr lang="nb-NO" sz="1600" dirty="0" err="1">
                <a:latin typeface="+mn-lt"/>
                <a:cs typeface="Times New Roman" panose="02020603050405020304" pitchFamily="18" charset="0"/>
              </a:rPr>
              <a:t>Kulturtankens</a:t>
            </a:r>
            <a:r>
              <a:rPr lang="nb-NO" sz="1600" dirty="0">
                <a:latin typeface="+mn-lt"/>
                <a:cs typeface="Times New Roman" panose="02020603050405020304" pitchFamily="18" charset="0"/>
              </a:rPr>
              <a:t> bildearkiv.</a:t>
            </a:r>
          </a:p>
          <a:p>
            <a:pPr marL="0" indent="0">
              <a:buNone/>
            </a:pPr>
            <a:endParaRPr lang="nb-NO" sz="1600" i="1" dirty="0">
              <a:latin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1600" i="1" dirty="0">
                <a:latin typeface="+mn-lt"/>
                <a:cs typeface="Times New Roman" panose="02020603050405020304" pitchFamily="18" charset="0"/>
              </a:rPr>
              <a:t>Har du spørsmål eller behov for bistand? </a:t>
            </a:r>
            <a:br>
              <a:rPr lang="nb-NO" sz="1600" i="1" dirty="0">
                <a:latin typeface="+mn-lt"/>
                <a:cs typeface="Times New Roman" panose="02020603050405020304" pitchFamily="18" charset="0"/>
              </a:rPr>
            </a:br>
            <a:r>
              <a:rPr lang="nb-NO" sz="1600" i="1" dirty="0">
                <a:latin typeface="+mn-lt"/>
                <a:cs typeface="Times New Roman" panose="02020603050405020304" pitchFamily="18" charset="0"/>
              </a:rPr>
              <a:t>Kontakt </a:t>
            </a:r>
            <a:r>
              <a:rPr lang="nb-NO" sz="1600" i="1" dirty="0" err="1">
                <a:latin typeface="+mn-lt"/>
                <a:cs typeface="Times New Roman" panose="02020603050405020304" pitchFamily="18" charset="0"/>
              </a:rPr>
              <a:t>Kulturtankens</a:t>
            </a:r>
            <a:r>
              <a:rPr lang="nb-NO" sz="1600" i="1" dirty="0">
                <a:latin typeface="+mn-lt"/>
                <a:cs typeface="Times New Roman" panose="02020603050405020304" pitchFamily="18" charset="0"/>
              </a:rPr>
              <a:t> kommunikasjonsenhet.</a:t>
            </a:r>
          </a:p>
          <a:p>
            <a:pPr marL="0" indent="0">
              <a:buNone/>
            </a:pPr>
            <a:endParaRPr lang="nb-NO" sz="1600" dirty="0">
              <a:latin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 descr="Logoikon for Den kulturelle skolesekken">
            <a:extLst>
              <a:ext uri="{FF2B5EF4-FFF2-40B4-BE49-F238E27FC236}">
                <a16:creationId xmlns:a16="http://schemas.microsoft.com/office/drawing/2014/main" id="{5BEAD8B5-B7A1-2946-93FB-699E25216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7" t="12028" r="65145" b="34538"/>
          <a:stretch/>
        </p:blipFill>
        <p:spPr>
          <a:xfrm>
            <a:off x="10961079" y="35346"/>
            <a:ext cx="1207477" cy="114917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5A1B5A9-F3AA-D65A-C4E5-D5342F05E388}"/>
              </a:ext>
            </a:extLst>
          </p:cNvPr>
          <p:cNvSpPr txBox="1">
            <a:spLocks/>
          </p:cNvSpPr>
          <p:nvPr/>
        </p:nvSpPr>
        <p:spPr>
          <a:xfrm>
            <a:off x="814729" y="3877392"/>
            <a:ext cx="5189857" cy="57626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None/>
              <a:defRPr sz="2000" b="0" i="0"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None/>
              <a:defRPr sz="2000" b="1" i="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None/>
              <a:defRPr sz="1800" b="1" i="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None/>
              <a:defRPr sz="1600" b="1" i="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None/>
              <a:defRPr sz="1600" b="1" i="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latin typeface="+mn-lt"/>
                <a:cs typeface="Times New Roman" panose="02020603050405020304" pitchFamily="18" charset="0"/>
              </a:rPr>
              <a:t>Farger</a:t>
            </a:r>
            <a:endParaRPr lang="en-GB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0F4AA96-A459-2620-5736-52DFFBEB8416}"/>
              </a:ext>
            </a:extLst>
          </p:cNvPr>
          <p:cNvSpPr txBox="1">
            <a:spLocks/>
          </p:cNvSpPr>
          <p:nvPr/>
        </p:nvSpPr>
        <p:spPr>
          <a:xfrm>
            <a:off x="814730" y="4453655"/>
            <a:ext cx="5189856" cy="199939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800" b="0" i="0"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600" b="0" i="0"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400" b="0" i="0"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200" b="0" i="0"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200" b="0" i="0"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 dirty="0">
                <a:latin typeface="+mn-lt"/>
                <a:cs typeface="Times New Roman" panose="02020603050405020304" pitchFamily="18" charset="0"/>
              </a:rPr>
              <a:t>Malen benytter den nasjonale fargepaletten for DKS, men du kan endre til egne, lokale DKS-farger. </a:t>
            </a:r>
          </a:p>
          <a:p>
            <a:r>
              <a:rPr lang="nb-NO" sz="1600" dirty="0">
                <a:latin typeface="+mn-lt"/>
                <a:cs typeface="Times New Roman" panose="02020603050405020304" pitchFamily="18" charset="0"/>
              </a:rPr>
              <a:t>Gi fargede elementer ny farge ved å markere dem og endre «Figurfyll» eller «Figurkontur» i menyen «Figurformat». For lysbilder med heldekkende farget bakgrunn, høyreklikk og velg «Formater bakgrunn», og velg så farge under «Heldekkende fyll».</a:t>
            </a:r>
          </a:p>
        </p:txBody>
      </p:sp>
    </p:spTree>
    <p:extLst>
      <p:ext uri="{BB962C8B-B14F-4D97-AF65-F5344CB8AC3E}">
        <p14:creationId xmlns:p14="http://schemas.microsoft.com/office/powerpoint/2010/main" val="181300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8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46F7-F4C0-CA4F-9FDB-C65F30DA3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2" y="2067042"/>
            <a:ext cx="6858490" cy="2971051"/>
          </a:xfrm>
        </p:spPr>
        <p:txBody>
          <a:bodyPr/>
          <a:lstStyle/>
          <a:p>
            <a:r>
              <a:rPr lang="nb-NO" sz="6000" dirty="0">
                <a:latin typeface="+mj-lt"/>
              </a:rPr>
              <a:t>ALTERNATIV FORSIDE</a:t>
            </a:r>
            <a:endParaRPr lang="en-SE" sz="6000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3C172-E5ED-564C-83AD-C54EE917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446" y="5280847"/>
            <a:ext cx="7506845" cy="434974"/>
          </a:xfrm>
        </p:spPr>
        <p:txBody>
          <a:bodyPr/>
          <a:lstStyle/>
          <a:p>
            <a:r>
              <a:rPr lang="en-SE" dirty="0">
                <a:latin typeface="+mn-lt"/>
              </a:rPr>
              <a:t>Velkommen til Den </a:t>
            </a:r>
            <a:r>
              <a:rPr lang="nb-NO" dirty="0">
                <a:latin typeface="+mn-lt"/>
              </a:rPr>
              <a:t>k</a:t>
            </a:r>
            <a:r>
              <a:rPr lang="en-SE" dirty="0">
                <a:latin typeface="+mn-lt"/>
              </a:rPr>
              <a:t>ulturelle skolesekken</a:t>
            </a:r>
            <a:r>
              <a:rPr lang="nb-NO" dirty="0">
                <a:latin typeface="+mn-lt"/>
              </a:rPr>
              <a:t>!</a:t>
            </a:r>
            <a:endParaRPr lang="en-SE" dirty="0">
              <a:latin typeface="+mn-lt"/>
            </a:endParaRPr>
          </a:p>
        </p:txBody>
      </p:sp>
      <p:pic>
        <p:nvPicPr>
          <p:cNvPr id="9" name="Picture 8" descr="Logo for Den kulturelle skolesekken">
            <a:extLst>
              <a:ext uri="{FF2B5EF4-FFF2-40B4-BE49-F238E27FC236}">
                <a16:creationId xmlns:a16="http://schemas.microsoft.com/office/drawing/2014/main" id="{7244E2D0-563C-964B-BA95-A09FA42C0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706" y="-4088"/>
            <a:ext cx="3478683" cy="1391473"/>
          </a:xfrm>
          <a:prstGeom prst="rect">
            <a:avLst/>
          </a:prstGeom>
        </p:spPr>
      </p:pic>
      <p:pic>
        <p:nvPicPr>
          <p:cNvPr id="14" name="Picture 14" descr="Ikon for litteratur i DKS">
            <a:extLst>
              <a:ext uri="{FF2B5EF4-FFF2-40B4-BE49-F238E27FC236}">
                <a16:creationId xmlns:a16="http://schemas.microsoft.com/office/drawing/2014/main" id="{C2BAF27E-AC44-3922-0087-E7B185BF9D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288774" y="5435879"/>
            <a:ext cx="1481710" cy="1029279"/>
          </a:xfrm>
          <a:prstGeom prst="rect">
            <a:avLst/>
          </a:prstGeom>
        </p:spPr>
      </p:pic>
      <p:sp>
        <p:nvSpPr>
          <p:cNvPr id="7" name="Oval 12">
            <a:extLst>
              <a:ext uri="{FF2B5EF4-FFF2-40B4-BE49-F238E27FC236}">
                <a16:creationId xmlns:a16="http://schemas.microsoft.com/office/drawing/2014/main" id="{3053BB22-1ABB-478A-D258-CBA67139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-1441524" y="-1857877"/>
            <a:ext cx="3708000" cy="3707577"/>
          </a:xfrm>
          <a:prstGeom prst="ellipse">
            <a:avLst/>
          </a:prstGeom>
          <a:noFill/>
          <a:ln w="825500">
            <a:solidFill>
              <a:srgbClr val="FFE3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8" name="Bilde 7" descr="Ikon for kulturarv i DKS">
            <a:extLst>
              <a:ext uri="{FF2B5EF4-FFF2-40B4-BE49-F238E27FC236}">
                <a16:creationId xmlns:a16="http://schemas.microsoft.com/office/drawing/2014/main" id="{B8E93785-090D-850C-05CA-ABD20BDD52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biLevel thresh="2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2" t="3794" r="3599" b="3822"/>
          <a:stretch/>
        </p:blipFill>
        <p:spPr>
          <a:xfrm>
            <a:off x="8671894" y="5435879"/>
            <a:ext cx="1036684" cy="1029279"/>
          </a:xfrm>
          <a:prstGeom prst="rect">
            <a:avLst/>
          </a:prstGeom>
        </p:spPr>
      </p:pic>
      <p:pic>
        <p:nvPicPr>
          <p:cNvPr id="10" name="Picture 4" descr="Ikon for musikk i DKS">
            <a:extLst>
              <a:ext uri="{FF2B5EF4-FFF2-40B4-BE49-F238E27FC236}">
                <a16:creationId xmlns:a16="http://schemas.microsoft.com/office/drawing/2014/main" id="{8FF86560-3BF1-3D66-3CC2-ADDC1A094B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</a:blip>
          <a:srcRect b="-796"/>
          <a:stretch/>
        </p:blipFill>
        <p:spPr>
          <a:xfrm>
            <a:off x="8576954" y="3929664"/>
            <a:ext cx="1133358" cy="1029279"/>
          </a:xfrm>
          <a:prstGeom prst="rect">
            <a:avLst/>
          </a:prstGeom>
        </p:spPr>
      </p:pic>
      <p:pic>
        <p:nvPicPr>
          <p:cNvPr id="11" name="Picture 9" descr="Ikon for film i DKS">
            <a:extLst>
              <a:ext uri="{FF2B5EF4-FFF2-40B4-BE49-F238E27FC236}">
                <a16:creationId xmlns:a16="http://schemas.microsoft.com/office/drawing/2014/main" id="{5978DA2F-13A1-AEB0-B6C4-86F877565C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10288774" y="2168215"/>
            <a:ext cx="1481710" cy="1276921"/>
          </a:xfrm>
          <a:prstGeom prst="rect">
            <a:avLst/>
          </a:prstGeom>
        </p:spPr>
      </p:pic>
      <p:pic>
        <p:nvPicPr>
          <p:cNvPr id="12" name="Picture 10" descr="Ikon for visuell kunst i DKS">
            <a:extLst>
              <a:ext uri="{FF2B5EF4-FFF2-40B4-BE49-F238E27FC236}">
                <a16:creationId xmlns:a16="http://schemas.microsoft.com/office/drawing/2014/main" id="{65D87F61-EDAF-7647-4741-DEEF5ED4361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10288774" y="3929687"/>
            <a:ext cx="1481710" cy="1029279"/>
          </a:xfrm>
          <a:prstGeom prst="rect">
            <a:avLst/>
          </a:prstGeom>
        </p:spPr>
      </p:pic>
      <p:pic>
        <p:nvPicPr>
          <p:cNvPr id="13" name="Picture 11" descr="Ikon for scenekunst i DKS">
            <a:extLst>
              <a:ext uri="{FF2B5EF4-FFF2-40B4-BE49-F238E27FC236}">
                <a16:creationId xmlns:a16="http://schemas.microsoft.com/office/drawing/2014/main" id="{A4DAD413-A41B-2034-FFC8-2E4055E8484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8527358" y="2466376"/>
            <a:ext cx="1176900" cy="9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93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34BBCCCE-AA34-3EC2-8A85-892663073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46365" y="2641109"/>
            <a:ext cx="5344564" cy="53445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84332709-F342-0341-923A-E1CA085F5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6" y="3342593"/>
            <a:ext cx="3135086" cy="1841863"/>
          </a:xfrm>
        </p:spPr>
        <p:txBody>
          <a:bodyPr/>
          <a:lstStyle/>
          <a:p>
            <a:r>
              <a:rPr lang="en-GB" sz="3600" b="1" dirty="0">
                <a:latin typeface="+mj-lt"/>
              </a:rPr>
              <a:t>DEN KULTURELLE SKOLESEKKEN</a:t>
            </a:r>
          </a:p>
        </p:txBody>
      </p:sp>
      <p:sp>
        <p:nvSpPr>
          <p:cNvPr id="17" name="Subtitle 3">
            <a:extLst>
              <a:ext uri="{FF2B5EF4-FFF2-40B4-BE49-F238E27FC236}">
                <a16:creationId xmlns:a16="http://schemas.microsoft.com/office/drawing/2014/main" id="{52434986-6043-0E40-953B-3AECE1313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16" y="5222148"/>
            <a:ext cx="2899952" cy="1072651"/>
          </a:xfrm>
        </p:spPr>
        <p:txBody>
          <a:bodyPr>
            <a:noAutofit/>
          </a:bodyPr>
          <a:lstStyle/>
          <a:p>
            <a:r>
              <a:rPr lang="en-GB" sz="1600" dirty="0">
                <a:latin typeface="+mn-lt"/>
                <a:cs typeface="Arial" panose="020B0604020202020204" pitchFamily="34" charset="0"/>
              </a:rPr>
              <a:t>DKS-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ordningen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er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en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nasjonal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satsing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som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lar alle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skoleelever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i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Norge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får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møte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profesjonell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kunst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og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kultur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av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alle slag.</a:t>
            </a:r>
            <a:endParaRPr lang="en-SE" sz="16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Picture 7" descr="Logoikon for Den kulturelle skolesekken">
            <a:extLst>
              <a:ext uri="{FF2B5EF4-FFF2-40B4-BE49-F238E27FC236}">
                <a16:creationId xmlns:a16="http://schemas.microsoft.com/office/drawing/2014/main" id="{7AF3041D-9434-4354-B829-B352EC561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7" t="12028" r="65145" b="34538"/>
          <a:stretch/>
        </p:blipFill>
        <p:spPr>
          <a:xfrm>
            <a:off x="10961079" y="35346"/>
            <a:ext cx="1207477" cy="11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36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FFA8A8D-2330-F5EB-F6D2-4B7C7F3BD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911985"/>
          </a:xfrm>
          <a:prstGeom prst="rect">
            <a:avLst/>
          </a:prstGeom>
          <a:solidFill>
            <a:srgbClr val="1A8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132" name="Picture 12" descr="Elev i publikum rekker opp hånda under DKS-konsert">
            <a:extLst>
              <a:ext uri="{FF2B5EF4-FFF2-40B4-BE49-F238E27FC236}">
                <a16:creationId xmlns:a16="http://schemas.microsoft.com/office/drawing/2014/main" id="{6B1A5AE9-3B02-460F-BEA4-89F71E0B1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5189" y="2378363"/>
            <a:ext cx="5781576" cy="385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5BF005C-E30A-7F74-AAFF-10033510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786825"/>
            <a:ext cx="10571998" cy="970450"/>
          </a:xfrm>
        </p:spPr>
        <p:txBody>
          <a:bodyPr/>
          <a:lstStyle/>
          <a:p>
            <a:r>
              <a:rPr lang="nb-NO" sz="4400" b="1" dirty="0">
                <a:latin typeface="+mj-lt"/>
              </a:rPr>
              <a:t>EN UNIK ORDNING</a:t>
            </a:r>
            <a:endParaRPr lang="en-SE" sz="4400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4EA2E-716A-AC44-9ED9-B9776845A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729" y="2378363"/>
            <a:ext cx="4945991" cy="3859201"/>
          </a:xfrm>
        </p:spPr>
        <p:txBody>
          <a:bodyPr>
            <a:normAutofit/>
          </a:bodyPr>
          <a:lstStyle/>
          <a:p>
            <a:r>
              <a:rPr lang="nb-NO" sz="1800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DKS-ordningen er kjernen i regjeringens politikk for kulturformidling til barn og unge, og er unik i verdenssammenheng.</a:t>
            </a:r>
          </a:p>
          <a:p>
            <a:r>
              <a:rPr lang="nb-NO" sz="1800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DKS gir alle landets elever mulighet til å oppleve profesjonell kunst og kultur i skolen, uansett bosted, sosioøkonomisk eller kulturell bakgrunn. </a:t>
            </a:r>
          </a:p>
          <a:p>
            <a:r>
              <a:rPr lang="nn-NO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Tilbudet</a:t>
            </a:r>
            <a:r>
              <a:rPr lang="nn-NO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skal være av høy kvalitet og vise </a:t>
            </a:r>
            <a:r>
              <a:rPr lang="nn-NO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bredden</a:t>
            </a:r>
            <a:r>
              <a:rPr lang="nn-NO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av kunst- og kulturuttrykk: scenekunst, visuell kunst, musikk, film, litteratur og kulturarv.</a:t>
            </a:r>
          </a:p>
          <a:p>
            <a:endParaRPr lang="en-GB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 descr="Logoikon for Den kulturelle skolesekken">
            <a:extLst>
              <a:ext uri="{FF2B5EF4-FFF2-40B4-BE49-F238E27FC236}">
                <a16:creationId xmlns:a16="http://schemas.microsoft.com/office/drawing/2014/main" id="{F727B899-586E-454A-8F1E-A24825F0F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7" t="12028" r="65145" b="34538"/>
          <a:stretch/>
        </p:blipFill>
        <p:spPr>
          <a:xfrm>
            <a:off x="10961079" y="35346"/>
            <a:ext cx="1207477" cy="11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12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Logoikon for Den kulturelle skolesekken">
            <a:extLst>
              <a:ext uri="{FF2B5EF4-FFF2-40B4-BE49-F238E27FC236}">
                <a16:creationId xmlns:a16="http://schemas.microsoft.com/office/drawing/2014/main" id="{E7899A43-8962-EC1E-5D4D-B1CDC0547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91" y="248949"/>
            <a:ext cx="755779" cy="75577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610A57-6558-C346-AD28-9474EC465B02}"/>
              </a:ext>
            </a:extLst>
          </p:cNvPr>
          <p:cNvSpPr txBox="1">
            <a:spLocks/>
          </p:cNvSpPr>
          <p:nvPr/>
        </p:nvSpPr>
        <p:spPr>
          <a:xfrm>
            <a:off x="6096000" y="1781907"/>
            <a:ext cx="5425440" cy="46058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800" b="0" i="0"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600" b="0" i="0"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400" b="0" i="0"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200" b="0" i="0"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44C4AD"/>
              </a:buClr>
              <a:buFont typeface="Wingdings 2" charset="2"/>
              <a:buChar char=""/>
              <a:defRPr sz="1200" b="0" i="0"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18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800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Videreføre og utvikle Norge til en ledende kunst- og kulturnasjon for barn og unge. </a:t>
            </a:r>
          </a:p>
          <a:p>
            <a:r>
              <a:rPr lang="nb-NO" sz="1800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Gi barn og unge mulighet til å oppleve, skape, forløse og forvalte sine egne kreative evner. </a:t>
            </a:r>
          </a:p>
          <a:p>
            <a:r>
              <a:rPr lang="nb-NO" sz="1800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Være relevant for elevene. </a:t>
            </a:r>
          </a:p>
          <a:p>
            <a:r>
              <a:rPr lang="nb-NO" sz="1800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Skape en dypere forståelse av samtiden, og gi rom for å reflektere og bearbeide inntrykk. </a:t>
            </a:r>
          </a:p>
          <a:p>
            <a:r>
              <a:rPr lang="nb-NO" sz="1800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Forvalte, men også utfordre grunnleggende tradisjoner.</a:t>
            </a:r>
          </a:p>
          <a:p>
            <a:r>
              <a:rPr lang="nb-NO" sz="1800" dirty="0">
                <a:solidFill>
                  <a:schemeClr val="bg1"/>
                </a:solidFill>
                <a:effectLst/>
                <a:latin typeface="+mn-lt"/>
                <a:cs typeface="Times New Roman" panose="02020603050405020304" pitchFamily="18" charset="0"/>
              </a:rPr>
              <a:t>Bidra til en felles forståelse mellom kultur- og opplæringssektoren. </a:t>
            </a:r>
          </a:p>
        </p:txBody>
      </p:sp>
      <p:pic>
        <p:nvPicPr>
          <p:cNvPr id="10" name="Picture Placeholder 7" descr="Elev strekker hånda mot en dukke som forestiller en fisk med lysende øyne under en teaterforestilling.">
            <a:extLst>
              <a:ext uri="{FF2B5EF4-FFF2-40B4-BE49-F238E27FC236}">
                <a16:creationId xmlns:a16="http://schemas.microsoft.com/office/drawing/2014/main" id="{96C34DA1-ACEA-EB42-86DD-B085283ADEB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/>
          <a:srcRect l="13653" t="9701" r="26149"/>
          <a:stretch/>
        </p:blipFill>
        <p:spPr>
          <a:xfrm>
            <a:off x="468721" y="896704"/>
            <a:ext cx="5064593" cy="5064593"/>
          </a:xfr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7239C742-96BC-A266-493A-9A5CAA50F5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0" y="447188"/>
            <a:ext cx="5285998" cy="1604350"/>
          </a:xfrm>
        </p:spPr>
        <p:txBody>
          <a:bodyPr/>
          <a:lstStyle/>
          <a:p>
            <a:r>
              <a:rPr lang="nb-NO" dirty="0">
                <a:solidFill>
                  <a:schemeClr val="accent3"/>
                </a:solidFill>
              </a:rPr>
              <a:t>Den kulturelle skolesekken</a:t>
            </a:r>
            <a:r>
              <a:rPr lang="nb-NO" baseline="0" dirty="0">
                <a:solidFill>
                  <a:schemeClr val="accent3"/>
                </a:solidFill>
              </a:rPr>
              <a:t> skal…</a:t>
            </a:r>
            <a:endParaRPr lang="nb-NO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75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Logoikon for Den kulturelle skolesekken">
            <a:extLst>
              <a:ext uri="{FF2B5EF4-FFF2-40B4-BE49-F238E27FC236}">
                <a16:creationId xmlns:a16="http://schemas.microsoft.com/office/drawing/2014/main" id="{9CEDB22B-01B9-4710-6999-BCE049D23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91" y="248949"/>
            <a:ext cx="755779" cy="755779"/>
          </a:xfrm>
          <a:prstGeom prst="rect">
            <a:avLst/>
          </a:prstGeom>
        </p:spPr>
      </p:pic>
      <p:pic>
        <p:nvPicPr>
          <p:cNvPr id="8" name="Bilde 7" descr="Ikon for film i DKS">
            <a:extLst>
              <a:ext uri="{FF2B5EF4-FFF2-40B4-BE49-F238E27FC236}">
                <a16:creationId xmlns:a16="http://schemas.microsoft.com/office/drawing/2014/main" id="{C84AD5CB-A4CA-0AAF-5566-FC84B111F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831" y="2486564"/>
            <a:ext cx="1825243" cy="1825243"/>
          </a:xfrm>
          <a:prstGeom prst="rect">
            <a:avLst/>
          </a:prstGeom>
        </p:spPr>
      </p:pic>
      <p:pic>
        <p:nvPicPr>
          <p:cNvPr id="10" name="Bilde 9" descr="Ikon for kulturarv i DKS">
            <a:extLst>
              <a:ext uri="{FF2B5EF4-FFF2-40B4-BE49-F238E27FC236}">
                <a16:creationId xmlns:a16="http://schemas.microsoft.com/office/drawing/2014/main" id="{D0A57009-0CE8-935C-C3FE-921000801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417" y="4574830"/>
            <a:ext cx="1825971" cy="1825971"/>
          </a:xfrm>
          <a:prstGeom prst="rect">
            <a:avLst/>
          </a:prstGeom>
        </p:spPr>
      </p:pic>
      <p:pic>
        <p:nvPicPr>
          <p:cNvPr id="13" name="Bilde 12" descr="Ikon for litteratur i DKS">
            <a:extLst>
              <a:ext uri="{FF2B5EF4-FFF2-40B4-BE49-F238E27FC236}">
                <a16:creationId xmlns:a16="http://schemas.microsoft.com/office/drawing/2014/main" id="{8CB77E78-1ED7-F44D-6FFF-E080C0F92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174" y="2486564"/>
            <a:ext cx="1825971" cy="1825971"/>
          </a:xfrm>
          <a:prstGeom prst="rect">
            <a:avLst/>
          </a:prstGeom>
        </p:spPr>
      </p:pic>
      <p:pic>
        <p:nvPicPr>
          <p:cNvPr id="15" name="Bilde 14" descr="Ikon for musikk i DKS">
            <a:extLst>
              <a:ext uri="{FF2B5EF4-FFF2-40B4-BE49-F238E27FC236}">
                <a16:creationId xmlns:a16="http://schemas.microsoft.com/office/drawing/2014/main" id="{7CD95B73-AFBD-7201-006A-12969A5D4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174" y="399103"/>
            <a:ext cx="1825971" cy="1823997"/>
          </a:xfrm>
          <a:prstGeom prst="rect">
            <a:avLst/>
          </a:prstGeom>
        </p:spPr>
      </p:pic>
      <p:pic>
        <p:nvPicPr>
          <p:cNvPr id="17" name="Bilde 16" descr="Ikon for scenekunst i DKS">
            <a:extLst>
              <a:ext uri="{FF2B5EF4-FFF2-40B4-BE49-F238E27FC236}">
                <a16:creationId xmlns:a16="http://schemas.microsoft.com/office/drawing/2014/main" id="{830EA860-2C4C-735C-2950-626D20CFC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417" y="399103"/>
            <a:ext cx="1824437" cy="1822464"/>
          </a:xfrm>
          <a:prstGeom prst="rect">
            <a:avLst/>
          </a:prstGeom>
        </p:spPr>
      </p:pic>
      <p:pic>
        <p:nvPicPr>
          <p:cNvPr id="19" name="Bilde 18" descr="Ikon for visuell kunst i DKS">
            <a:extLst>
              <a:ext uri="{FF2B5EF4-FFF2-40B4-BE49-F238E27FC236}">
                <a16:creationId xmlns:a16="http://schemas.microsoft.com/office/drawing/2014/main" id="{9023AAF9-F19F-26C5-00EC-9BA2E48A6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0795" y="4574830"/>
            <a:ext cx="1827219" cy="1825243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00308BB-E146-DD68-E465-468DF7C2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1" y="1549492"/>
            <a:ext cx="5954666" cy="2371579"/>
          </a:xfrm>
        </p:spPr>
        <p:txBody>
          <a:bodyPr>
            <a:normAutofit/>
          </a:bodyPr>
          <a:lstStyle/>
          <a:p>
            <a:r>
              <a:rPr lang="nb-NO" sz="4400" dirty="0"/>
              <a:t>Kunst- og kulturuttrykkene i DKS</a:t>
            </a:r>
            <a:endParaRPr lang="en-SE" sz="440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847CC50-9F8A-AFDB-D1E9-8D2FE1FF4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1201" y="4163175"/>
            <a:ext cx="5954666" cy="2237626"/>
          </a:xfrm>
        </p:spPr>
        <p:txBody>
          <a:bodyPr>
            <a:normAutofit/>
          </a:bodyPr>
          <a:lstStyle/>
          <a:p>
            <a:r>
              <a:rPr lang="nn-NO" sz="1800" dirty="0">
                <a:solidFill>
                  <a:schemeClr val="bg1"/>
                </a:solidFill>
                <a:latin typeface="+mn-lt"/>
              </a:rPr>
              <a:t>Gjennom DKS-</a:t>
            </a:r>
            <a:r>
              <a:rPr lang="nn-NO" sz="1800" dirty="0" err="1">
                <a:solidFill>
                  <a:schemeClr val="bg1"/>
                </a:solidFill>
                <a:latin typeface="+mn-lt"/>
              </a:rPr>
              <a:t>ordningen</a:t>
            </a:r>
            <a:r>
              <a:rPr lang="nn-NO" sz="1800" dirty="0">
                <a:solidFill>
                  <a:schemeClr val="bg1"/>
                </a:solidFill>
                <a:latin typeface="+mn-lt"/>
              </a:rPr>
              <a:t> får </a:t>
            </a:r>
            <a:r>
              <a:rPr lang="nn-NO" sz="1800" dirty="0" err="1">
                <a:solidFill>
                  <a:schemeClr val="bg1"/>
                </a:solidFill>
                <a:latin typeface="+mn-lt"/>
              </a:rPr>
              <a:t>elevene</a:t>
            </a:r>
            <a:r>
              <a:rPr lang="nn-NO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nn-NO" sz="1800" dirty="0" err="1">
                <a:solidFill>
                  <a:schemeClr val="bg1"/>
                </a:solidFill>
                <a:latin typeface="+mn-lt"/>
              </a:rPr>
              <a:t>mulighet</a:t>
            </a:r>
            <a:r>
              <a:rPr lang="nn-NO" sz="1800" dirty="0">
                <a:solidFill>
                  <a:schemeClr val="bg1"/>
                </a:solidFill>
                <a:latin typeface="+mn-lt"/>
              </a:rPr>
              <a:t> til å oppleve, </a:t>
            </a:r>
            <a:r>
              <a:rPr lang="nn-NO" sz="1800" dirty="0" err="1">
                <a:solidFill>
                  <a:schemeClr val="bg1"/>
                </a:solidFill>
                <a:latin typeface="+mn-lt"/>
              </a:rPr>
              <a:t>gjøre</a:t>
            </a:r>
            <a:r>
              <a:rPr lang="nn-NO" sz="1800" dirty="0">
                <a:solidFill>
                  <a:schemeClr val="bg1"/>
                </a:solidFill>
                <a:latin typeface="+mn-lt"/>
              </a:rPr>
              <a:t> seg kjent med og utvikle </a:t>
            </a:r>
            <a:r>
              <a:rPr lang="nn-NO" sz="1800" dirty="0" err="1">
                <a:solidFill>
                  <a:schemeClr val="bg1"/>
                </a:solidFill>
                <a:latin typeface="+mn-lt"/>
              </a:rPr>
              <a:t>forståelse</a:t>
            </a:r>
            <a:r>
              <a:rPr lang="nn-NO" sz="1800" dirty="0">
                <a:solidFill>
                  <a:schemeClr val="bg1"/>
                </a:solidFill>
                <a:latin typeface="+mn-lt"/>
              </a:rPr>
              <a:t> for profesjonelle kunst- og kulturuttrykk.</a:t>
            </a:r>
          </a:p>
          <a:p>
            <a:r>
              <a:rPr lang="nn-NO" sz="1800" dirty="0" err="1">
                <a:solidFill>
                  <a:schemeClr val="bg1"/>
                </a:solidFill>
                <a:latin typeface="+mn-lt"/>
              </a:rPr>
              <a:t>Kulturtilbudet</a:t>
            </a:r>
            <a:r>
              <a:rPr lang="nn-NO" sz="1800" dirty="0">
                <a:solidFill>
                  <a:schemeClr val="bg1"/>
                </a:solidFill>
                <a:latin typeface="+mn-lt"/>
              </a:rPr>
              <a:t> skal være av høy kvalitet, og vise hele </a:t>
            </a:r>
            <a:r>
              <a:rPr lang="nn-NO" sz="1800" dirty="0" err="1">
                <a:solidFill>
                  <a:schemeClr val="bg1"/>
                </a:solidFill>
                <a:latin typeface="+mn-lt"/>
              </a:rPr>
              <a:t>bredden</a:t>
            </a:r>
            <a:r>
              <a:rPr lang="nn-NO" sz="1800" dirty="0">
                <a:solidFill>
                  <a:schemeClr val="bg1"/>
                </a:solidFill>
                <a:latin typeface="+mn-lt"/>
              </a:rPr>
              <a:t> av de seks </a:t>
            </a:r>
            <a:r>
              <a:rPr lang="nn-NO" sz="1800" dirty="0" err="1">
                <a:solidFill>
                  <a:schemeClr val="bg1"/>
                </a:solidFill>
                <a:latin typeface="+mn-lt"/>
              </a:rPr>
              <a:t>kulturuttrykkene</a:t>
            </a:r>
            <a:r>
              <a:rPr lang="nn-NO" sz="1800" dirty="0">
                <a:solidFill>
                  <a:schemeClr val="bg1"/>
                </a:solidFill>
                <a:latin typeface="+mn-lt"/>
              </a:rPr>
              <a:t>: film, kulturarv, litteratur, musikk, scenekunst og visuell kunst.</a:t>
            </a:r>
          </a:p>
        </p:txBody>
      </p:sp>
    </p:spTree>
    <p:extLst>
      <p:ext uri="{BB962C8B-B14F-4D97-AF65-F5344CB8AC3E}">
        <p14:creationId xmlns:p14="http://schemas.microsoft.com/office/powerpoint/2010/main" val="1719446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7F16-BDBF-234A-A49D-333A7549EE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4800" b="1" dirty="0">
                <a:latin typeface="+mj-lt"/>
              </a:rPr>
              <a:t>«I mitt liv betyr kunst og kultur </a:t>
            </a:r>
            <a:br>
              <a:rPr lang="nb-NO" sz="4800" b="1" dirty="0">
                <a:latin typeface="+mj-lt"/>
              </a:rPr>
            </a:br>
            <a:r>
              <a:rPr lang="nb-NO" sz="4800" b="1" dirty="0">
                <a:latin typeface="+mj-lt"/>
              </a:rPr>
              <a:t>at jeg har frihet til å være </a:t>
            </a:r>
            <a:br>
              <a:rPr lang="nb-NO" sz="4800" b="1" dirty="0">
                <a:latin typeface="+mj-lt"/>
              </a:rPr>
            </a:br>
            <a:r>
              <a:rPr lang="nb-NO" sz="4800" b="1" dirty="0">
                <a:latin typeface="+mj-lt"/>
              </a:rPr>
              <a:t>den jeg selv vil være.»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BD9596-C289-9345-B452-F4137B6E1A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err="1">
                <a:latin typeface="+mn-lt"/>
                <a:cs typeface="Times New Roman" panose="02020603050405020304" pitchFamily="18" charset="0"/>
              </a:rPr>
              <a:t>Ungdom</a:t>
            </a:r>
            <a:r>
              <a:rPr lang="en-GB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+mn-lt"/>
                <a:cs typeface="Times New Roman" panose="02020603050405020304" pitchFamily="18" charset="0"/>
              </a:rPr>
              <a:t>fra</a:t>
            </a:r>
            <a:r>
              <a:rPr lang="en-GB" dirty="0">
                <a:latin typeface="+mn-lt"/>
                <a:cs typeface="Times New Roman" panose="02020603050405020304" pitchFamily="18" charset="0"/>
              </a:rPr>
              <a:t> BUSK-</a:t>
            </a:r>
            <a:r>
              <a:rPr lang="en-GB" dirty="0" err="1">
                <a:latin typeface="+mn-lt"/>
                <a:cs typeface="Times New Roman" panose="02020603050405020304" pitchFamily="18" charset="0"/>
              </a:rPr>
              <a:t>rapporten</a:t>
            </a:r>
            <a:endParaRPr lang="en-SE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7" descr="Logoikon for Den kulturelle skolesekken">
            <a:extLst>
              <a:ext uri="{FF2B5EF4-FFF2-40B4-BE49-F238E27FC236}">
                <a16:creationId xmlns:a16="http://schemas.microsoft.com/office/drawing/2014/main" id="{93A05845-8A05-8FA5-ACCB-7A0B086E8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7" t="12028" r="65145" b="34538"/>
          <a:stretch/>
        </p:blipFill>
        <p:spPr>
          <a:xfrm>
            <a:off x="10961079" y="35346"/>
            <a:ext cx="1207477" cy="11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88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6EDCD09E-E713-3E79-D5CE-5FC14341A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1703" y="896257"/>
            <a:ext cx="5094514" cy="50945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39C39-3F84-5348-9780-821D7B167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8" y="2461644"/>
            <a:ext cx="4127863" cy="1934711"/>
          </a:xfrm>
        </p:spPr>
        <p:txBody>
          <a:bodyPr/>
          <a:lstStyle/>
          <a:p>
            <a:r>
              <a:rPr lang="nb-NO" sz="6000" b="1" dirty="0">
                <a:solidFill>
                  <a:schemeClr val="tx1"/>
                </a:solidFill>
                <a:latin typeface="+mj-lt"/>
              </a:rPr>
              <a:t>DKS I SKULEN</a:t>
            </a:r>
            <a:endParaRPr lang="en-SE" sz="6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A3663-9C64-9347-A51A-57AA9D9F6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812182"/>
            <a:ext cx="5194583" cy="5262664"/>
          </a:xfrm>
        </p:spPr>
        <p:txBody>
          <a:bodyPr anchor="ctr">
            <a:normAutofit/>
          </a:bodyPr>
          <a:lstStyle/>
          <a:p>
            <a:pPr>
              <a:buClr>
                <a:srgbClr val="0070C0"/>
              </a:buClr>
            </a:pPr>
            <a:r>
              <a:rPr lang="nn-NO" dirty="0">
                <a:latin typeface="+mn-lt"/>
              </a:rPr>
              <a:t>DKS kan sjåast i samanheng med danningsoppdraget til skulen og skal støtte opp under målsetjingar i læreplanverket. </a:t>
            </a:r>
          </a:p>
          <a:p>
            <a:pPr>
              <a:buClr>
                <a:srgbClr val="0070C0"/>
              </a:buClr>
            </a:pPr>
            <a:r>
              <a:rPr lang="nn-NO" dirty="0">
                <a:latin typeface="+mn-lt"/>
              </a:rPr>
              <a:t>Det er viktig å inkludere skuleleiarar, kulturkontaktar, lærarar og elevar som sentrale aktørar i DKS-ordninga. </a:t>
            </a:r>
          </a:p>
          <a:p>
            <a:pPr>
              <a:buClr>
                <a:srgbClr val="0070C0"/>
              </a:buClr>
            </a:pPr>
            <a:r>
              <a:rPr lang="nn-NO" dirty="0">
                <a:latin typeface="+mn-lt"/>
              </a:rPr>
              <a:t>Saman skal vi vidareutvikle eit mangfaldig og relevant DKS-tilbod som </a:t>
            </a:r>
            <a:r>
              <a:rPr lang="nn-NO" dirty="0" err="1">
                <a:latin typeface="+mn-lt"/>
              </a:rPr>
              <a:t>samspeler</a:t>
            </a:r>
            <a:r>
              <a:rPr lang="nn-NO" dirty="0">
                <a:latin typeface="+mn-lt"/>
              </a:rPr>
              <a:t> med læreplanane i skulen.</a:t>
            </a:r>
            <a:endParaRPr lang="en-SE" dirty="0">
              <a:latin typeface="+mn-lt"/>
            </a:endParaRPr>
          </a:p>
        </p:txBody>
      </p:sp>
      <p:pic>
        <p:nvPicPr>
          <p:cNvPr id="7" name="Bilde 6" descr="Logoikon for Den kulturelle skolesekken">
            <a:extLst>
              <a:ext uri="{FF2B5EF4-FFF2-40B4-BE49-F238E27FC236}">
                <a16:creationId xmlns:a16="http://schemas.microsoft.com/office/drawing/2014/main" id="{57250445-8F18-37EA-5DFC-D23D11E30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91" y="248949"/>
            <a:ext cx="755779" cy="7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20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KS">
  <a:themeElements>
    <a:clrScheme name="DKS 2022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3509B"/>
      </a:accent1>
      <a:accent2>
        <a:srgbClr val="44C4AD"/>
      </a:accent2>
      <a:accent3>
        <a:srgbClr val="1A8ECE"/>
      </a:accent3>
      <a:accent4>
        <a:srgbClr val="854B9D"/>
      </a:accent4>
      <a:accent5>
        <a:srgbClr val="BEA2C5"/>
      </a:accent5>
      <a:accent6>
        <a:srgbClr val="FFE32E"/>
      </a:accent6>
      <a:hlink>
        <a:srgbClr val="03509B"/>
      </a:hlink>
      <a:folHlink>
        <a:srgbClr val="1A8ECE"/>
      </a:folHlink>
    </a:clrScheme>
    <a:fontScheme name="Kulturtanken 202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2096</TotalTime>
  <Words>638</Words>
  <Application>Microsoft Office PowerPoint</Application>
  <PresentationFormat>Widescreen</PresentationFormat>
  <Paragraphs>48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Wingdings 2</vt:lpstr>
      <vt:lpstr>DKS</vt:lpstr>
      <vt:lpstr>PPT-MAL FOR DKS</vt:lpstr>
      <vt:lpstr>HVORDAN BRUKE MALEN?</vt:lpstr>
      <vt:lpstr>ALTERNATIV FORSIDE</vt:lpstr>
      <vt:lpstr>DEN KULTURELLE SKOLESEKKEN</vt:lpstr>
      <vt:lpstr>EN UNIK ORDNING</vt:lpstr>
      <vt:lpstr>Den kulturelle skolesekken skal…</vt:lpstr>
      <vt:lpstr>Kunst- og kulturuttrykkene i DKS</vt:lpstr>
      <vt:lpstr>«I mitt liv betyr kunst og kultur  at jeg har frihet til å være  den jeg selv vil være.»</vt:lpstr>
      <vt:lpstr>DKS I SKULEN</vt:lpstr>
      <vt:lpstr>Organisering av DKS</vt:lpstr>
      <vt:lpstr>TAKK FOR MEG!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ÅRSRAPPORT FOR 2020</dc:title>
  <dc:creator>Kjell-Vidar Åhman Teig</dc:creator>
  <cp:lastModifiedBy>Karlina Fierro Nordgreen</cp:lastModifiedBy>
  <cp:revision>44</cp:revision>
  <dcterms:created xsi:type="dcterms:W3CDTF">2020-10-14T21:48:45Z</dcterms:created>
  <dcterms:modified xsi:type="dcterms:W3CDTF">2022-10-24T12:57:18Z</dcterms:modified>
</cp:coreProperties>
</file>